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Montserrat"/>
      <p:regular r:id="rId17"/>
      <p:bold r:id="rId18"/>
      <p:italic r:id="rId19"/>
      <p:boldItalic r:id="rId20"/>
    </p:embeddedFont>
    <p:embeddedFont>
      <p:font typeface="Lato"/>
      <p:regular r:id="rId21"/>
      <p:bold r:id="rId22"/>
      <p:italic r:id="rId23"/>
      <p:boldItalic r:id="rId24"/>
    </p:embeddedFont>
    <p:embeddedFont>
      <p:font typeface="Average"/>
      <p:regular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22" Type="http://schemas.openxmlformats.org/officeDocument/2006/relationships/font" Target="fonts/Lato-bold.fntdata"/><Relationship Id="rId21" Type="http://schemas.openxmlformats.org/officeDocument/2006/relationships/font" Target="fonts/Lato-regular.fntdata"/><Relationship Id="rId24" Type="http://schemas.openxmlformats.org/officeDocument/2006/relationships/font" Target="fonts/Lato-boldItalic.fntdata"/><Relationship Id="rId23" Type="http://schemas.openxmlformats.org/officeDocument/2006/relationships/font" Target="fonts/La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Average-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regular.fntdata"/><Relationship Id="rId16" Type="http://schemas.openxmlformats.org/officeDocument/2006/relationships/slide" Target="slides/slide11.xml"/><Relationship Id="rId19" Type="http://schemas.openxmlformats.org/officeDocument/2006/relationships/font" Target="fonts/Montserrat-italic.fntdata"/><Relationship Id="rId18" Type="http://schemas.openxmlformats.org/officeDocument/2006/relationships/font" Target="fonts/Montserrat-bold.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5361d02cf1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25361d02cf1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25361d02cf1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25361d02cf1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5361d02cf1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5361d02cf1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5361d02cf1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5361d02cf1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5361d02cf1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25361d02cf1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5361d02cf1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5361d02cf1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hyperlink" Target="https://www.kaggle.com/datasets/mohansacharya/graduate-admissions" TargetMode="Externa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079950" y="1578400"/>
            <a:ext cx="6256200" cy="148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700"/>
              <a:t>GRADUATE ADMISSION PREDICTION USING ML</a:t>
            </a:r>
            <a:endParaRPr sz="3700"/>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GB" sz="1800"/>
              <a:t>CS5710 MACHINE LEARNING (CRN: 30521)</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26"/>
          <p:cNvSpPr txBox="1"/>
          <p:nvPr>
            <p:ph type="title"/>
          </p:nvPr>
        </p:nvSpPr>
        <p:spPr>
          <a:xfrm>
            <a:off x="1297500" y="393750"/>
            <a:ext cx="3798900" cy="70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Conclusion</a:t>
            </a:r>
            <a:endParaRPr b="1"/>
          </a:p>
        </p:txBody>
      </p:sp>
      <p:sp>
        <p:nvSpPr>
          <p:cNvPr id="304" name="Google Shape;304;p26"/>
          <p:cNvSpPr txBox="1"/>
          <p:nvPr>
            <p:ph idx="1" type="body"/>
          </p:nvPr>
        </p:nvSpPr>
        <p:spPr>
          <a:xfrm>
            <a:off x="1297500" y="1286750"/>
            <a:ext cx="7504200" cy="2415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a:latin typeface="Arial"/>
                <a:ea typeface="Arial"/>
                <a:cs typeface="Arial"/>
                <a:sym typeface="Arial"/>
              </a:rPr>
              <a:t>Understudy confirmation issue is vital in instructive establishments. In this undertaking tends to AI models to foresee the </a:t>
            </a:r>
            <a:r>
              <a:rPr lang="en-GB" sz="1600">
                <a:latin typeface="Arial"/>
                <a:ea typeface="Arial"/>
                <a:cs typeface="Arial"/>
                <a:sym typeface="Arial"/>
              </a:rPr>
              <a:t> </a:t>
            </a:r>
            <a:r>
              <a:rPr lang="en-GB">
                <a:latin typeface="Arial"/>
                <a:ea typeface="Arial"/>
                <a:cs typeface="Arial"/>
                <a:sym typeface="Arial"/>
              </a:rPr>
              <a:t>opportunity of an understudy to be conceded. This will assist students with staying alert somewhat early expecting they get </a:t>
            </a:r>
            <a:r>
              <a:rPr lang="en-GB" sz="1600">
                <a:latin typeface="Arial"/>
                <a:ea typeface="Arial"/>
                <a:cs typeface="Arial"/>
                <a:sym typeface="Arial"/>
              </a:rPr>
              <a:t> </a:t>
            </a:r>
            <a:r>
              <a:rPr lang="en-GB">
                <a:latin typeface="Arial"/>
                <a:ea typeface="Arial"/>
                <a:cs typeface="Arial"/>
                <a:sym typeface="Arial"/>
              </a:rPr>
              <a:t>a potential chance to get recognized. Tests show that the Linear Regression model  outperforms different models. Our point is predicting the ”Chance of Admit” considering the different limits that are given  in the dataset. We will accomplish this point by utilizing the Linear Regression model. In light of the information that we have, we will part out information into preparing and testing sets. The Training set will have features and checks on which </a:t>
            </a:r>
            <a:r>
              <a:rPr lang="en-GB" sz="1600">
                <a:latin typeface="Arial"/>
                <a:ea typeface="Arial"/>
                <a:cs typeface="Arial"/>
                <a:sym typeface="Arial"/>
              </a:rPr>
              <a:t> </a:t>
            </a:r>
            <a:r>
              <a:rPr lang="en-GB">
                <a:latin typeface="Arial"/>
                <a:ea typeface="Arial"/>
                <a:cs typeface="Arial"/>
                <a:sym typeface="Arial"/>
              </a:rPr>
              <a:t>our model would be ready.When our model  </a:t>
            </a:r>
            <a:r>
              <a:rPr lang="en-GB" sz="1600">
                <a:latin typeface="Arial"/>
                <a:ea typeface="Arial"/>
                <a:cs typeface="Arial"/>
                <a:sym typeface="Arial"/>
              </a:rPr>
              <a:t> </a:t>
            </a:r>
            <a:r>
              <a:rPr lang="en-GB">
                <a:latin typeface="Arial"/>
                <a:ea typeface="Arial"/>
                <a:cs typeface="Arial"/>
                <a:sym typeface="Arial"/>
              </a:rPr>
              <a:t>is prepared, we will utilize the prepared model and run it on the test set and foresee the result. Then, we will differentiate the </a:t>
            </a:r>
            <a:r>
              <a:rPr lang="en-GB" sz="1600">
                <a:latin typeface="Arial"/>
                <a:ea typeface="Arial"/>
                <a:cs typeface="Arial"/>
                <a:sym typeface="Arial"/>
              </a:rPr>
              <a:t> </a:t>
            </a:r>
            <a:r>
              <a:rPr lang="en-GB">
                <a:latin typeface="Arial"/>
                <a:ea typeface="Arial"/>
                <a:cs typeface="Arial"/>
                <a:sym typeface="Arial"/>
              </a:rPr>
              <a:t>expected results and the veritable results that we want to see how our model performed. This entire course of preparing the  model utilizing includes and known marks and later testing it to foresee the result is called Supervised learning.</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27"/>
          <p:cNvSpPr txBox="1"/>
          <p:nvPr>
            <p:ph type="title"/>
          </p:nvPr>
        </p:nvSpPr>
        <p:spPr>
          <a:xfrm>
            <a:off x="1297500" y="393750"/>
            <a:ext cx="3798900" cy="70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References</a:t>
            </a:r>
            <a:endParaRPr b="1"/>
          </a:p>
        </p:txBody>
      </p:sp>
      <p:sp>
        <p:nvSpPr>
          <p:cNvPr id="310" name="Google Shape;310;p27"/>
          <p:cNvSpPr txBox="1"/>
          <p:nvPr>
            <p:ph idx="1" type="body"/>
          </p:nvPr>
        </p:nvSpPr>
        <p:spPr>
          <a:xfrm>
            <a:off x="1297500" y="1286750"/>
            <a:ext cx="7504200" cy="2415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a:latin typeface="Arial"/>
                <a:ea typeface="Arial"/>
                <a:cs typeface="Arial"/>
                <a:sym typeface="Arial"/>
              </a:rPr>
              <a:t>[1] M. Injadat, A. Moubayed, A. B. Nassif, and A. Shami, “Multi-split Optimized Bagging Ensemble Model Selection for Multi-class Educational Data Mining,” Appl. Intell.,  vol. 50, pp. 4506–4528,</a:t>
            </a:r>
            <a:endParaRPr>
              <a:latin typeface="Arial"/>
              <a:ea typeface="Arial"/>
              <a:cs typeface="Arial"/>
              <a:sym typeface="Arial"/>
            </a:endParaRPr>
          </a:p>
          <a:p>
            <a:pPr indent="0" lvl="0" marL="0" rtl="0" algn="just">
              <a:spcBef>
                <a:spcPts val="0"/>
              </a:spcBef>
              <a:spcAft>
                <a:spcPts val="0"/>
              </a:spcAft>
              <a:buNone/>
            </a:pPr>
            <a:r>
              <a:rPr lang="en-GB">
                <a:latin typeface="Arial"/>
                <a:ea typeface="Arial"/>
                <a:cs typeface="Arial"/>
                <a:sym typeface="Arial"/>
              </a:rPr>
              <a:t>2020.</a:t>
            </a:r>
            <a:endParaRPr>
              <a:latin typeface="Arial"/>
              <a:ea typeface="Arial"/>
              <a:cs typeface="Arial"/>
              <a:sym typeface="Arial"/>
            </a:endParaRPr>
          </a:p>
          <a:p>
            <a:pPr indent="0" lvl="0" marL="0" rtl="0" algn="just">
              <a:spcBef>
                <a:spcPts val="0"/>
              </a:spcBef>
              <a:spcAft>
                <a:spcPts val="0"/>
              </a:spcAft>
              <a:buNone/>
            </a:pPr>
            <a:r>
              <a:rPr lang="en-GB">
                <a:latin typeface="Arial"/>
                <a:ea typeface="Arial"/>
                <a:cs typeface="Arial"/>
                <a:sym typeface="Arial"/>
              </a:rPr>
              <a:t>[2] F. Salo, M. Injadat, A. Moubayed, A. B. Nassif, and A. Essex, “Clustering Enabled Classification using Ensemble Feature Selection for Intrusion Detection,” in 2019 International Conference on Computing, Networking and Communications (ICNC), 2019, pp. 276–281.</a:t>
            </a:r>
            <a:endParaRPr>
              <a:latin typeface="Arial"/>
              <a:ea typeface="Arial"/>
              <a:cs typeface="Arial"/>
              <a:sym typeface="Arial"/>
            </a:endParaRPr>
          </a:p>
          <a:p>
            <a:pPr indent="0" lvl="0" marL="0" rtl="0" algn="just">
              <a:spcBef>
                <a:spcPts val="0"/>
              </a:spcBef>
              <a:spcAft>
                <a:spcPts val="0"/>
              </a:spcAft>
              <a:buNone/>
            </a:pPr>
            <a:r>
              <a:rPr lang="en-GB">
                <a:latin typeface="Arial"/>
                <a:ea typeface="Arial"/>
                <a:cs typeface="Arial"/>
                <a:sym typeface="Arial"/>
              </a:rPr>
              <a:t>[3] M. N. Injadat, A. Moubayed, A. B. Nassif, and A. Shami, “Systematic ensemble model selection approach for educational data mining,” Knowledge-Based Syst., vol. 200, p. 105992, Jul. 2020.</a:t>
            </a:r>
            <a:endParaRPr>
              <a:latin typeface="Arial"/>
              <a:ea typeface="Arial"/>
              <a:cs typeface="Arial"/>
              <a:sym typeface="Arial"/>
            </a:endParaRPr>
          </a:p>
          <a:p>
            <a:pPr indent="0" lvl="0" marL="0" rtl="0" algn="just">
              <a:spcBef>
                <a:spcPts val="0"/>
              </a:spcBef>
              <a:spcAft>
                <a:spcPts val="0"/>
              </a:spcAft>
              <a:buNone/>
            </a:pPr>
            <a:r>
              <a:rPr lang="en-GB">
                <a:latin typeface="Arial"/>
                <a:ea typeface="Arial"/>
                <a:cs typeface="Arial"/>
                <a:sym typeface="Arial"/>
              </a:rPr>
              <a:t>[4] A. Moubayed, M. Injadat, A. B. Nassif, H. Lutfiyya, and A. Shami, “E-Learning: Challenges and Research Opportunities Using Machine Learning Data Analytics,” IEEE Access, 2018.</a:t>
            </a:r>
            <a:endParaRPr>
              <a:latin typeface="Arial"/>
              <a:ea typeface="Arial"/>
              <a:cs typeface="Arial"/>
              <a:sym typeface="Arial"/>
            </a:endParaRPr>
          </a:p>
          <a:p>
            <a:pPr indent="0" lvl="0" marL="0" rtl="0" algn="just">
              <a:spcBef>
                <a:spcPts val="0"/>
              </a:spcBef>
              <a:spcAft>
                <a:spcPts val="0"/>
              </a:spcAft>
              <a:buNone/>
            </a:pPr>
            <a:r>
              <a:rPr lang="en-GB">
                <a:latin typeface="Arial"/>
                <a:ea typeface="Arial"/>
                <a:cs typeface="Arial"/>
                <a:sym typeface="Arial"/>
              </a:rPr>
              <a:t>[5] M. S. Acharya, A. Armaan, and A. S. Antony, “A Comparison of Regression Models for Prediction of Graduate Admissions”, Kaggle, 2018. .</a:t>
            </a:r>
            <a:endParaRPr>
              <a:latin typeface="Arial"/>
              <a:ea typeface="Arial"/>
              <a:cs typeface="Arial"/>
              <a:sym typeface="Arial"/>
            </a:endParaRPr>
          </a:p>
          <a:p>
            <a:pPr indent="0" lvl="0" marL="0" rtl="0" algn="just">
              <a:spcBef>
                <a:spcPts val="0"/>
              </a:spcBef>
              <a:spcAft>
                <a:spcPts val="0"/>
              </a:spcAft>
              <a:buNone/>
            </a:pPr>
            <a:r>
              <a:t/>
            </a:r>
            <a:endParaRPr>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3069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Team details &amp; Contributions</a:t>
            </a:r>
            <a:endParaRPr b="1"/>
          </a:p>
        </p:txBody>
      </p:sp>
      <p:sp>
        <p:nvSpPr>
          <p:cNvPr id="235" name="Google Shape;235;p18"/>
          <p:cNvSpPr txBox="1"/>
          <p:nvPr/>
        </p:nvSpPr>
        <p:spPr>
          <a:xfrm>
            <a:off x="303701" y="23261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sz="1500">
                <a:solidFill>
                  <a:srgbClr val="00FFFF"/>
                </a:solidFill>
                <a:latin typeface="Montserrat"/>
                <a:ea typeface="Montserrat"/>
                <a:cs typeface="Montserrat"/>
                <a:sym typeface="Montserrat"/>
              </a:rPr>
              <a:t>Vani Atmakur, 700747639</a:t>
            </a:r>
            <a:endParaRPr b="1" sz="1900">
              <a:solidFill>
                <a:srgbClr val="00FFFF"/>
              </a:solidFill>
              <a:latin typeface="Average"/>
              <a:ea typeface="Average"/>
              <a:cs typeface="Average"/>
              <a:sym typeface="Average"/>
            </a:endParaRPr>
          </a:p>
        </p:txBody>
      </p:sp>
      <p:sp>
        <p:nvSpPr>
          <p:cNvPr id="236" name="Google Shape;236;p18"/>
          <p:cNvSpPr txBox="1"/>
          <p:nvPr/>
        </p:nvSpPr>
        <p:spPr>
          <a:xfrm>
            <a:off x="303701" y="2880276"/>
            <a:ext cx="3018300" cy="325500"/>
          </a:xfrm>
          <a:prstGeom prst="rect">
            <a:avLst/>
          </a:prstGeom>
          <a:noFill/>
          <a:ln>
            <a:noFill/>
          </a:ln>
        </p:spPr>
        <p:txBody>
          <a:bodyPr anchorCtr="0" anchor="ctr" bIns="91425" lIns="91425" spcFirstLastPara="1" rIns="91425" wrap="square" tIns="91425">
            <a:noAutofit/>
          </a:bodyPr>
          <a:lstStyle/>
          <a:p>
            <a:pPr indent="457200" lvl="0" marL="0" rtl="0" algn="just">
              <a:spcBef>
                <a:spcPts val="0"/>
              </a:spcBef>
              <a:spcAft>
                <a:spcPts val="0"/>
              </a:spcAft>
              <a:buNone/>
            </a:pPr>
            <a:r>
              <a:rPr lang="en-GB" sz="1300">
                <a:solidFill>
                  <a:srgbClr val="CACACA"/>
                </a:solidFill>
                <a:latin typeface="Montserrat"/>
                <a:ea typeface="Montserrat"/>
                <a:cs typeface="Montserrat"/>
                <a:sym typeface="Montserrat"/>
              </a:rPr>
              <a:t>-Worked on dataset, data preprocessing and applied logistic regression on the dataset and documentation</a:t>
            </a:r>
            <a:endParaRPr sz="1300">
              <a:solidFill>
                <a:srgbClr val="CACACA"/>
              </a:solidFill>
              <a:latin typeface="Montserrat"/>
              <a:ea typeface="Montserrat"/>
              <a:cs typeface="Montserrat"/>
              <a:sym typeface="Montserrat"/>
            </a:endParaRPr>
          </a:p>
        </p:txBody>
      </p:sp>
      <p:sp>
        <p:nvSpPr>
          <p:cNvPr id="237" name="Google Shape;237;p18"/>
          <p:cNvSpPr txBox="1"/>
          <p:nvPr/>
        </p:nvSpPr>
        <p:spPr>
          <a:xfrm>
            <a:off x="3605076" y="23261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sz="1500">
                <a:solidFill>
                  <a:srgbClr val="00FFFF"/>
                </a:solidFill>
                <a:latin typeface="Montserrat"/>
                <a:ea typeface="Montserrat"/>
                <a:cs typeface="Montserrat"/>
                <a:sym typeface="Montserrat"/>
              </a:rPr>
              <a:t>Nithisha Gundeti, 700743012</a:t>
            </a:r>
            <a:endParaRPr b="1" sz="1900">
              <a:solidFill>
                <a:srgbClr val="00FFFF"/>
              </a:solidFill>
              <a:latin typeface="Average"/>
              <a:ea typeface="Average"/>
              <a:cs typeface="Average"/>
              <a:sym typeface="Average"/>
            </a:endParaRPr>
          </a:p>
        </p:txBody>
      </p:sp>
      <p:sp>
        <p:nvSpPr>
          <p:cNvPr id="238" name="Google Shape;238;p18"/>
          <p:cNvSpPr txBox="1"/>
          <p:nvPr/>
        </p:nvSpPr>
        <p:spPr>
          <a:xfrm>
            <a:off x="3504101" y="2880276"/>
            <a:ext cx="3018300" cy="325500"/>
          </a:xfrm>
          <a:prstGeom prst="rect">
            <a:avLst/>
          </a:prstGeom>
          <a:noFill/>
          <a:ln>
            <a:noFill/>
          </a:ln>
        </p:spPr>
        <p:txBody>
          <a:bodyPr anchorCtr="0" anchor="ctr" bIns="91425" lIns="91425" spcFirstLastPara="1" rIns="91425" wrap="square" tIns="91425">
            <a:noAutofit/>
          </a:bodyPr>
          <a:lstStyle/>
          <a:p>
            <a:pPr indent="457200" lvl="0" marL="0" rtl="0" algn="just">
              <a:spcBef>
                <a:spcPts val="0"/>
              </a:spcBef>
              <a:spcAft>
                <a:spcPts val="0"/>
              </a:spcAft>
              <a:buNone/>
            </a:pPr>
            <a:r>
              <a:rPr lang="en-GB" sz="1300">
                <a:solidFill>
                  <a:srgbClr val="CACACA"/>
                </a:solidFill>
                <a:latin typeface="Montserrat"/>
                <a:ea typeface="Montserrat"/>
                <a:cs typeface="Montserrat"/>
                <a:sym typeface="Montserrat"/>
              </a:rPr>
              <a:t>-Worked on dataset, data visualization and applied random forest and support vector machine logistic on the dataset</a:t>
            </a:r>
            <a:endParaRPr sz="1300">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19"/>
          <p:cNvSpPr txBox="1"/>
          <p:nvPr>
            <p:ph type="title"/>
          </p:nvPr>
        </p:nvSpPr>
        <p:spPr>
          <a:xfrm>
            <a:off x="1297500" y="6223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ABSTRACT</a:t>
            </a:r>
            <a:endParaRPr b="1"/>
          </a:p>
        </p:txBody>
      </p:sp>
      <p:sp>
        <p:nvSpPr>
          <p:cNvPr id="244" name="Google Shape;244;p19"/>
          <p:cNvSpPr txBox="1"/>
          <p:nvPr>
            <p:ph idx="1" type="body"/>
          </p:nvPr>
        </p:nvSpPr>
        <p:spPr>
          <a:xfrm>
            <a:off x="1297500" y="1567550"/>
            <a:ext cx="7038900" cy="2000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a:solidFill>
                  <a:schemeClr val="lt2"/>
                </a:solidFill>
                <a:latin typeface="Arial"/>
                <a:ea typeface="Arial"/>
                <a:cs typeface="Arial"/>
                <a:sym typeface="Arial"/>
              </a:rPr>
              <a:t>In the current tutoring world there are various amounts of students who need to pursue higher preparation following Engineering or any Graduate confirmation course. High level training in the sense, a couple bunches need to do MTech through GATE or through any Instructive Institute Entrance Examination and a couple bunches need to do MBA through CAT or through any individual Educational Institute Entrance Examination such as GRE, TOEFL and a couple of gatherings need to do Masters in abroad schools. Student affirmation issue is indispensable in Educational Organizations. We are addressing AI models to expect the chance of a student to be surrendered to a Master’s program. This will assist students with knowing early if they get an amazing chance to get recognized. The Machine it is Linear to learn models backslide, Decision tree regressor and Random Forest regressor. Examinations show that the Linear Regression model outflanks various models</a:t>
            </a:r>
            <a:endParaRPr>
              <a:solidFill>
                <a:schemeClr val="lt2"/>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0"/>
          <p:cNvSpPr txBox="1"/>
          <p:nvPr>
            <p:ph type="title"/>
          </p:nvPr>
        </p:nvSpPr>
        <p:spPr>
          <a:xfrm>
            <a:off x="1297500" y="6223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Motivation </a:t>
            </a:r>
            <a:endParaRPr b="1"/>
          </a:p>
        </p:txBody>
      </p:sp>
      <p:sp>
        <p:nvSpPr>
          <p:cNvPr id="250" name="Google Shape;250;p20"/>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1" name="Google Shape;251;p20"/>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To  enhance the process of </a:t>
            </a:r>
            <a:r>
              <a:rPr lang="en-GB">
                <a:solidFill>
                  <a:srgbClr val="FFFFFF"/>
                </a:solidFill>
              </a:rPr>
              <a:t>undergraduates</a:t>
            </a:r>
            <a:r>
              <a:rPr lang="en-GB">
                <a:solidFill>
                  <a:srgbClr val="FFFFFF"/>
                </a:solidFill>
              </a:rPr>
              <a:t> admission into the grad schools more </a:t>
            </a:r>
            <a:r>
              <a:rPr lang="en-GB">
                <a:solidFill>
                  <a:srgbClr val="FFFFFF"/>
                </a:solidFill>
              </a:rPr>
              <a:t>transparent</a:t>
            </a:r>
            <a:r>
              <a:rPr lang="en-GB">
                <a:solidFill>
                  <a:srgbClr val="FFFFFF"/>
                </a:solidFill>
              </a:rPr>
              <a:t> using the latest tech trends</a:t>
            </a:r>
            <a:endParaRPr>
              <a:solidFill>
                <a:srgbClr val="FFFFFF"/>
              </a:solidFill>
            </a:endParaRPr>
          </a:p>
        </p:txBody>
      </p:sp>
      <p:sp>
        <p:nvSpPr>
          <p:cNvPr id="252" name="Google Shape;252;p20"/>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3" name="Google Shape;253;p20"/>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To apply the machine </a:t>
            </a:r>
            <a:r>
              <a:rPr lang="en-GB">
                <a:solidFill>
                  <a:srgbClr val="FFFFFF"/>
                </a:solidFill>
              </a:rPr>
              <a:t>learning</a:t>
            </a:r>
            <a:r>
              <a:rPr lang="en-GB">
                <a:solidFill>
                  <a:srgbClr val="FFFFFF"/>
                </a:solidFill>
              </a:rPr>
              <a:t> techniques on the very needed process flow to meet the needs of the graduate schools </a:t>
            </a:r>
            <a:r>
              <a:rPr lang="en-GB">
                <a:solidFill>
                  <a:srgbClr val="FFFFFF"/>
                </a:solidFill>
              </a:rPr>
              <a:t>while</a:t>
            </a:r>
            <a:r>
              <a:rPr lang="en-GB">
                <a:solidFill>
                  <a:srgbClr val="FFFFFF"/>
                </a:solidFill>
              </a:rPr>
              <a:t> admitting the or granting admissions into the applicants</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1"/>
          <p:cNvSpPr txBox="1"/>
          <p:nvPr>
            <p:ph type="title"/>
          </p:nvPr>
        </p:nvSpPr>
        <p:spPr>
          <a:xfrm>
            <a:off x="1297500" y="6223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Objectives</a:t>
            </a:r>
            <a:endParaRPr b="1"/>
          </a:p>
        </p:txBody>
      </p:sp>
      <p:sp>
        <p:nvSpPr>
          <p:cNvPr id="259" name="Google Shape;259;p21"/>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60" name="Google Shape;260;p21"/>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To apply the data preprocessing techniques to clean the real world streamed data and enhance the model results after </a:t>
            </a:r>
            <a:r>
              <a:rPr lang="en-GB">
                <a:solidFill>
                  <a:srgbClr val="FFFFFF"/>
                </a:solidFill>
              </a:rPr>
              <a:t>applying</a:t>
            </a:r>
            <a:r>
              <a:rPr lang="en-GB">
                <a:solidFill>
                  <a:srgbClr val="FFFFFF"/>
                </a:solidFill>
              </a:rPr>
              <a:t> the machine </a:t>
            </a:r>
            <a:r>
              <a:rPr lang="en-GB">
                <a:solidFill>
                  <a:srgbClr val="FFFFFF"/>
                </a:solidFill>
              </a:rPr>
              <a:t>learning</a:t>
            </a:r>
            <a:r>
              <a:rPr lang="en-GB">
                <a:solidFill>
                  <a:srgbClr val="FFFFFF"/>
                </a:solidFill>
              </a:rPr>
              <a:t> techniques.</a:t>
            </a:r>
            <a:endParaRPr>
              <a:solidFill>
                <a:srgbClr val="FFFFFF"/>
              </a:solidFill>
            </a:endParaRPr>
          </a:p>
        </p:txBody>
      </p:sp>
      <p:sp>
        <p:nvSpPr>
          <p:cNvPr id="261" name="Google Shape;261;p21"/>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62" name="Google Shape;262;p21"/>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Evaluating the performance of each machine learning model with the considered dataset.</a:t>
            </a:r>
            <a:endParaRPr>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2"/>
          <p:cNvSpPr txBox="1"/>
          <p:nvPr>
            <p:ph type="title"/>
          </p:nvPr>
        </p:nvSpPr>
        <p:spPr>
          <a:xfrm>
            <a:off x="1297500" y="393750"/>
            <a:ext cx="7038900" cy="6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Related Work</a:t>
            </a:r>
            <a:endParaRPr b="1"/>
          </a:p>
        </p:txBody>
      </p:sp>
      <p:sp>
        <p:nvSpPr>
          <p:cNvPr id="268" name="Google Shape;268;p22"/>
          <p:cNvSpPr txBox="1"/>
          <p:nvPr/>
        </p:nvSpPr>
        <p:spPr>
          <a:xfrm>
            <a:off x="1297500" y="11340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69" name="Google Shape;269;p22"/>
          <p:cNvSpPr txBox="1"/>
          <p:nvPr>
            <p:ph idx="1" type="body"/>
          </p:nvPr>
        </p:nvSpPr>
        <p:spPr>
          <a:xfrm>
            <a:off x="2030400" y="11340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GRADE framework was created by Waters and Miikkulainen (2013) to help the affirmation cycle for the graduate understudies in the University of Texas Austin Division of Computer Science[4].</a:t>
            </a:r>
            <a:endParaRPr>
              <a:solidFill>
                <a:srgbClr val="FFFFFF"/>
              </a:solidFill>
            </a:endParaRPr>
          </a:p>
        </p:txBody>
      </p:sp>
      <p:sp>
        <p:nvSpPr>
          <p:cNvPr id="270" name="Google Shape;270;p22"/>
          <p:cNvSpPr txBox="1"/>
          <p:nvPr/>
        </p:nvSpPr>
        <p:spPr>
          <a:xfrm>
            <a:off x="1297500" y="20488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71" name="Google Shape;271;p22"/>
          <p:cNvSpPr txBox="1"/>
          <p:nvPr>
            <p:ph idx="1" type="body"/>
          </p:nvPr>
        </p:nvSpPr>
        <p:spPr>
          <a:xfrm>
            <a:off x="2030400" y="19727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rPr>
              <a:t>The fundamental target of the assignment was to develop a construction that can assist the declaration with boarding of the school to take better and quicker choices[12].</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
        <p:nvSpPr>
          <p:cNvPr id="272" name="Google Shape;272;p22"/>
          <p:cNvSpPr txBox="1"/>
          <p:nvPr/>
        </p:nvSpPr>
        <p:spPr>
          <a:xfrm>
            <a:off x="1297500" y="28108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73" name="Google Shape;273;p22"/>
          <p:cNvSpPr txBox="1"/>
          <p:nvPr>
            <p:ph idx="1" type="body"/>
          </p:nvPr>
        </p:nvSpPr>
        <p:spPr>
          <a:xfrm>
            <a:off x="2030400" y="28109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rPr>
              <a:t>Bibodi Et al. (n.d.)) [14] utilized different AI models to make a framework that would assist the understudies with shortlisting the colleges reasonable for  them likewise a subsequent model was made to assist the schools with settling on enrolment of the understudy[7].</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
        <p:nvSpPr>
          <p:cNvPr id="274" name="Google Shape;274;p22"/>
          <p:cNvSpPr txBox="1"/>
          <p:nvPr/>
        </p:nvSpPr>
        <p:spPr>
          <a:xfrm>
            <a:off x="1297500" y="38776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04</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75" name="Google Shape;275;p22"/>
          <p:cNvSpPr txBox="1"/>
          <p:nvPr>
            <p:ph idx="1" type="body"/>
          </p:nvPr>
        </p:nvSpPr>
        <p:spPr>
          <a:xfrm>
            <a:off x="2030400" y="38777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rPr>
              <a:t>Impediment of this exploration as that it did just depend on the GRE, TOEFL and Undergraduate Score of the understudy and missed on thinking about other significant variables like SOP furthermore, LOR archives quality, past work insight, specialized papers of the understudies and so forth[10]</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3"/>
          <p:cNvSpPr txBox="1"/>
          <p:nvPr>
            <p:ph type="title"/>
          </p:nvPr>
        </p:nvSpPr>
        <p:spPr>
          <a:xfrm>
            <a:off x="1297500" y="393750"/>
            <a:ext cx="5337600" cy="77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Proposed Methodology</a:t>
            </a:r>
            <a:endParaRPr b="1"/>
          </a:p>
        </p:txBody>
      </p:sp>
      <p:sp>
        <p:nvSpPr>
          <p:cNvPr id="281" name="Google Shape;281;p23"/>
          <p:cNvSpPr txBox="1"/>
          <p:nvPr>
            <p:ph idx="1" type="body"/>
          </p:nvPr>
        </p:nvSpPr>
        <p:spPr>
          <a:xfrm>
            <a:off x="1221300" y="981950"/>
            <a:ext cx="7550400" cy="15897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solidFill>
                  <a:srgbClr val="FFFFFF"/>
                </a:solidFill>
              </a:rPr>
              <a:t>Firstly we accessed the </a:t>
            </a:r>
            <a:r>
              <a:rPr lang="en-GB">
                <a:solidFill>
                  <a:srgbClr val="FFFFFF"/>
                </a:solidFill>
              </a:rPr>
              <a:t>graduate</a:t>
            </a:r>
            <a:r>
              <a:rPr lang="en-GB">
                <a:solidFill>
                  <a:srgbClr val="FFFFFF"/>
                </a:solidFill>
              </a:rPr>
              <a:t>  admission prediction dataset from the below source: </a:t>
            </a:r>
            <a:r>
              <a:rPr i="1" lang="en-GB" u="sng">
                <a:solidFill>
                  <a:schemeClr val="hlink"/>
                </a:solidFill>
                <a:hlinkClick r:id="rId3"/>
              </a:rPr>
              <a:t>https://www.kaggle.com/datasets/mohansacharya/graduate-admissions</a:t>
            </a:r>
            <a:endParaRPr i="1">
              <a:solidFill>
                <a:srgbClr val="008FFF"/>
              </a:solidFill>
            </a:endParaRPr>
          </a:p>
          <a:p>
            <a:pPr indent="-311150" lvl="0" marL="457200" rtl="0" algn="l">
              <a:spcBef>
                <a:spcPts val="0"/>
              </a:spcBef>
              <a:spcAft>
                <a:spcPts val="0"/>
              </a:spcAft>
              <a:buSzPts val="1300"/>
              <a:buChar char="●"/>
            </a:pPr>
            <a:r>
              <a:rPr lang="en-GB"/>
              <a:t>Applied data preprocessing techniques on the dataset to clean the real time data such as </a:t>
            </a:r>
            <a:r>
              <a:rPr lang="en-GB"/>
              <a:t>filling</a:t>
            </a:r>
            <a:r>
              <a:rPr lang="en-GB"/>
              <a:t> the missing data and </a:t>
            </a:r>
            <a:r>
              <a:rPr lang="en-GB"/>
              <a:t>getting</a:t>
            </a:r>
            <a:r>
              <a:rPr lang="en-GB"/>
              <a:t> rid of the outliers</a:t>
            </a:r>
            <a:endParaRPr/>
          </a:p>
          <a:p>
            <a:pPr indent="-311150" lvl="0" marL="457200" rtl="0" algn="l">
              <a:spcBef>
                <a:spcPts val="0"/>
              </a:spcBef>
              <a:spcAft>
                <a:spcPts val="0"/>
              </a:spcAft>
              <a:buSzPts val="1300"/>
              <a:buChar char="●"/>
            </a:pPr>
            <a:r>
              <a:rPr lang="en-GB"/>
              <a:t>Now, the features in </a:t>
            </a:r>
            <a:r>
              <a:rPr lang="en-GB"/>
              <a:t>the</a:t>
            </a:r>
            <a:r>
              <a:rPr lang="en-GB"/>
              <a:t> dataset are visualized </a:t>
            </a:r>
            <a:r>
              <a:rPr lang="en-GB"/>
              <a:t>using</a:t>
            </a:r>
            <a:r>
              <a:rPr lang="en-GB"/>
              <a:t> the matlplotlib and seaborn </a:t>
            </a:r>
            <a:r>
              <a:rPr lang="en-GB"/>
              <a:t>modules</a:t>
            </a:r>
            <a:r>
              <a:rPr lang="en-GB"/>
              <a:t> in python.</a:t>
            </a:r>
            <a:endParaRPr/>
          </a:p>
        </p:txBody>
      </p:sp>
      <p:pic>
        <p:nvPicPr>
          <p:cNvPr id="282" name="Google Shape;282;p23"/>
          <p:cNvPicPr preferRelativeResize="0"/>
          <p:nvPr/>
        </p:nvPicPr>
        <p:blipFill>
          <a:blip r:embed="rId4">
            <a:alphaModFix/>
          </a:blip>
          <a:stretch>
            <a:fillRect/>
          </a:stretch>
        </p:blipFill>
        <p:spPr>
          <a:xfrm>
            <a:off x="3354900" y="2763175"/>
            <a:ext cx="2545125" cy="18365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4"/>
          <p:cNvSpPr txBox="1"/>
          <p:nvPr>
            <p:ph type="title"/>
          </p:nvPr>
        </p:nvSpPr>
        <p:spPr>
          <a:xfrm>
            <a:off x="1297500" y="393750"/>
            <a:ext cx="5337600" cy="77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Continued..</a:t>
            </a:r>
            <a:endParaRPr b="1"/>
          </a:p>
        </p:txBody>
      </p:sp>
      <p:sp>
        <p:nvSpPr>
          <p:cNvPr id="288" name="Google Shape;288;p24"/>
          <p:cNvSpPr txBox="1"/>
          <p:nvPr>
            <p:ph idx="1" type="body"/>
          </p:nvPr>
        </p:nvSpPr>
        <p:spPr>
          <a:xfrm>
            <a:off x="1221300" y="981950"/>
            <a:ext cx="7550400" cy="15897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solidFill>
                  <a:srgbClr val="FFFFFF"/>
                </a:solidFill>
              </a:rPr>
              <a:t>Now, the plot between the </a:t>
            </a:r>
            <a:r>
              <a:rPr lang="en-GB">
                <a:solidFill>
                  <a:srgbClr val="FFFFFF"/>
                </a:solidFill>
              </a:rPr>
              <a:t>university</a:t>
            </a:r>
            <a:r>
              <a:rPr lang="en-GB">
                <a:solidFill>
                  <a:srgbClr val="FFFFFF"/>
                </a:solidFill>
              </a:rPr>
              <a:t> rating </a:t>
            </a:r>
            <a:r>
              <a:rPr lang="en-GB">
                <a:solidFill>
                  <a:srgbClr val="FFFFFF"/>
                </a:solidFill>
              </a:rPr>
              <a:t>and also the chances of admission into that particular university is visualized using the boxplot.</a:t>
            </a:r>
            <a:endParaRPr>
              <a:solidFill>
                <a:srgbClr val="FFFFFF"/>
              </a:solidFill>
            </a:endParaRPr>
          </a:p>
          <a:p>
            <a:pPr indent="-311150" lvl="0" marL="457200" rtl="0" algn="l">
              <a:spcBef>
                <a:spcPts val="0"/>
              </a:spcBef>
              <a:spcAft>
                <a:spcPts val="0"/>
              </a:spcAft>
              <a:buClr>
                <a:srgbClr val="FFFFFF"/>
              </a:buClr>
              <a:buSzPts val="1300"/>
              <a:buChar char="●"/>
            </a:pPr>
            <a:r>
              <a:rPr lang="en-GB">
                <a:solidFill>
                  <a:srgbClr val="FFFFFF"/>
                </a:solidFill>
              </a:rPr>
              <a:t>Finally the correlation coefficient matrix is plotted to pull out the most influencing features oin the target variable to be used for the model training.</a:t>
            </a:r>
            <a:endParaRPr>
              <a:solidFill>
                <a:srgbClr val="FFFFFF"/>
              </a:solidFill>
            </a:endParaRPr>
          </a:p>
        </p:txBody>
      </p:sp>
      <p:pic>
        <p:nvPicPr>
          <p:cNvPr id="289" name="Google Shape;289;p24"/>
          <p:cNvPicPr preferRelativeResize="0"/>
          <p:nvPr/>
        </p:nvPicPr>
        <p:blipFill>
          <a:blip r:embed="rId3">
            <a:alphaModFix/>
          </a:blip>
          <a:stretch>
            <a:fillRect/>
          </a:stretch>
        </p:blipFill>
        <p:spPr>
          <a:xfrm>
            <a:off x="2548200" y="2080625"/>
            <a:ext cx="4304425" cy="28919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5"/>
          <p:cNvSpPr txBox="1"/>
          <p:nvPr>
            <p:ph type="title"/>
          </p:nvPr>
        </p:nvSpPr>
        <p:spPr>
          <a:xfrm>
            <a:off x="992700" y="12750"/>
            <a:ext cx="5337600" cy="77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Results</a:t>
            </a:r>
            <a:endParaRPr b="1"/>
          </a:p>
        </p:txBody>
      </p:sp>
      <p:sp>
        <p:nvSpPr>
          <p:cNvPr id="295" name="Google Shape;295;p25"/>
          <p:cNvSpPr txBox="1"/>
          <p:nvPr>
            <p:ph idx="1" type="body"/>
          </p:nvPr>
        </p:nvSpPr>
        <p:spPr>
          <a:xfrm>
            <a:off x="916500" y="524750"/>
            <a:ext cx="7550400" cy="15897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FFFFFF"/>
              </a:buClr>
              <a:buSzPts val="1300"/>
              <a:buChar char="●"/>
            </a:pPr>
            <a:r>
              <a:rPr lang="en-GB">
                <a:solidFill>
                  <a:srgbClr val="FFFFFF"/>
                </a:solidFill>
              </a:rPr>
              <a:t>Finally we </a:t>
            </a:r>
            <a:r>
              <a:rPr lang="en-GB">
                <a:solidFill>
                  <a:srgbClr val="FFFFFF"/>
                </a:solidFill>
              </a:rPr>
              <a:t>selected</a:t>
            </a:r>
            <a:r>
              <a:rPr lang="en-GB">
                <a:solidFill>
                  <a:srgbClr val="FFFFFF"/>
                </a:solidFill>
              </a:rPr>
              <a:t> the 3 supervised machine </a:t>
            </a:r>
            <a:r>
              <a:rPr lang="en-GB">
                <a:solidFill>
                  <a:srgbClr val="FFFFFF"/>
                </a:solidFill>
              </a:rPr>
              <a:t>learning</a:t>
            </a:r>
            <a:r>
              <a:rPr lang="en-GB">
                <a:solidFill>
                  <a:srgbClr val="FFFFFF"/>
                </a:solidFill>
              </a:rPr>
              <a:t> algorithms i.e. Logistic regression, Random forest and Support vector machine to train our graduate admission prediction dataset. And the results of each algorithm is presented below with the classification report and the confusion matrix.</a:t>
            </a:r>
            <a:endParaRPr>
              <a:solidFill>
                <a:srgbClr val="FFFFFF"/>
              </a:solidFill>
            </a:endParaRPr>
          </a:p>
        </p:txBody>
      </p:sp>
      <p:pic>
        <p:nvPicPr>
          <p:cNvPr id="296" name="Google Shape;296;p25"/>
          <p:cNvPicPr preferRelativeResize="0"/>
          <p:nvPr/>
        </p:nvPicPr>
        <p:blipFill>
          <a:blip r:embed="rId3">
            <a:alphaModFix/>
          </a:blip>
          <a:stretch>
            <a:fillRect/>
          </a:stretch>
        </p:blipFill>
        <p:spPr>
          <a:xfrm>
            <a:off x="381000" y="1784708"/>
            <a:ext cx="3288276" cy="3206392"/>
          </a:xfrm>
          <a:prstGeom prst="rect">
            <a:avLst/>
          </a:prstGeom>
          <a:noFill/>
          <a:ln>
            <a:noFill/>
          </a:ln>
        </p:spPr>
      </p:pic>
      <p:pic>
        <p:nvPicPr>
          <p:cNvPr id="297" name="Google Shape;297;p25"/>
          <p:cNvPicPr preferRelativeResize="0"/>
          <p:nvPr/>
        </p:nvPicPr>
        <p:blipFill>
          <a:blip r:embed="rId4">
            <a:alphaModFix/>
          </a:blip>
          <a:stretch>
            <a:fillRect/>
          </a:stretch>
        </p:blipFill>
        <p:spPr>
          <a:xfrm>
            <a:off x="3669276" y="1784700"/>
            <a:ext cx="2605481" cy="3206400"/>
          </a:xfrm>
          <a:prstGeom prst="rect">
            <a:avLst/>
          </a:prstGeom>
          <a:noFill/>
          <a:ln>
            <a:noFill/>
          </a:ln>
        </p:spPr>
      </p:pic>
      <p:pic>
        <p:nvPicPr>
          <p:cNvPr id="298" name="Google Shape;298;p25"/>
          <p:cNvPicPr preferRelativeResize="0"/>
          <p:nvPr/>
        </p:nvPicPr>
        <p:blipFill>
          <a:blip r:embed="rId5">
            <a:alphaModFix/>
          </a:blip>
          <a:stretch>
            <a:fillRect/>
          </a:stretch>
        </p:blipFill>
        <p:spPr>
          <a:xfrm>
            <a:off x="6313149" y="1784700"/>
            <a:ext cx="2659126" cy="32064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